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6" r:id="rId1"/>
  </p:sldMasterIdLst>
  <p:notesMasterIdLst>
    <p:notesMasterId r:id="rId12"/>
  </p:notesMasterIdLst>
  <p:sldIdLst>
    <p:sldId id="373" r:id="rId2"/>
    <p:sldId id="379" r:id="rId3"/>
    <p:sldId id="383" r:id="rId4"/>
    <p:sldId id="380" r:id="rId5"/>
    <p:sldId id="375" r:id="rId6"/>
    <p:sldId id="376" r:id="rId7"/>
    <p:sldId id="377" r:id="rId8"/>
    <p:sldId id="381" r:id="rId9"/>
    <p:sldId id="382" r:id="rId10"/>
    <p:sldId id="38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4FA4495-B51E-4B90-A14F-B73C321722BE}">
          <p14:sldIdLst>
            <p14:sldId id="373"/>
            <p14:sldId id="379"/>
            <p14:sldId id="383"/>
            <p14:sldId id="380"/>
            <p14:sldId id="375"/>
            <p14:sldId id="376"/>
            <p14:sldId id="377"/>
            <p14:sldId id="381"/>
            <p14:sldId id="382"/>
            <p14:sldId id="3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F4D0"/>
    <a:srgbClr val="FDEDFF"/>
    <a:srgbClr val="FFF5DF"/>
    <a:srgbClr val="78D8F0"/>
    <a:srgbClr val="A9EE64"/>
    <a:srgbClr val="ABD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09" autoAdjust="0"/>
    <p:restoredTop sz="86244" autoAdjust="0"/>
  </p:normalViewPr>
  <p:slideViewPr>
    <p:cSldViewPr>
      <p:cViewPr varScale="1">
        <p:scale>
          <a:sx n="126" d="100"/>
          <a:sy n="126" d="100"/>
        </p:scale>
        <p:origin x="261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33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OMdeBrito/Desktop/IDEA/2023%20RE%20Numeros%20STAE%20Evoluc&#807;a&#771;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Sheet2!$C$3</c:f>
              <c:strCache>
                <c:ptCount val="1"/>
                <c:pt idx="0">
                  <c:v>% realização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M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Sheet2!$B$4:$B$15</c:f>
              <c:strCache>
                <c:ptCount val="12"/>
                <c:pt idx="0">
                  <c:v>C. Maputo</c:v>
                </c:pt>
                <c:pt idx="1">
                  <c:v>P. Maputo</c:v>
                </c:pt>
                <c:pt idx="2">
                  <c:v>Gaza</c:v>
                </c:pt>
                <c:pt idx="3">
                  <c:v>Inhambane</c:v>
                </c:pt>
                <c:pt idx="4">
                  <c:v>Sofala</c:v>
                </c:pt>
                <c:pt idx="5">
                  <c:v>Manica</c:v>
                </c:pt>
                <c:pt idx="6">
                  <c:v>Tete</c:v>
                </c:pt>
                <c:pt idx="7">
                  <c:v>Zambezia</c:v>
                </c:pt>
                <c:pt idx="8">
                  <c:v>Nampula</c:v>
                </c:pt>
                <c:pt idx="9">
                  <c:v>C. Delgado</c:v>
                </c:pt>
                <c:pt idx="10">
                  <c:v>Niassa</c:v>
                </c:pt>
                <c:pt idx="11">
                  <c:v>Total</c:v>
                </c:pt>
              </c:strCache>
            </c:strRef>
          </c:cat>
          <c:val>
            <c:numRef>
              <c:f>Sheet2!$C$4:$C$15</c:f>
              <c:numCache>
                <c:formatCode>0.0%</c:formatCode>
                <c:ptCount val="12"/>
                <c:pt idx="0">
                  <c:v>0.46712239315395104</c:v>
                </c:pt>
                <c:pt idx="1">
                  <c:v>0.45076347893303081</c:v>
                </c:pt>
                <c:pt idx="2">
                  <c:v>0.57770492437429888</c:v>
                </c:pt>
                <c:pt idx="3">
                  <c:v>0.49560440389679972</c:v>
                </c:pt>
                <c:pt idx="4">
                  <c:v>0.45265587445439037</c:v>
                </c:pt>
                <c:pt idx="5">
                  <c:v>0.56282451100520037</c:v>
                </c:pt>
                <c:pt idx="6">
                  <c:v>0.41192653418314007</c:v>
                </c:pt>
                <c:pt idx="7">
                  <c:v>0.46255296799086354</c:v>
                </c:pt>
                <c:pt idx="8">
                  <c:v>0.46240161685763986</c:v>
                </c:pt>
                <c:pt idx="9">
                  <c:v>0.59664595199706161</c:v>
                </c:pt>
                <c:pt idx="10">
                  <c:v>0.35827499728042761</c:v>
                </c:pt>
                <c:pt idx="11">
                  <c:v>0.47402658334698194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5E-1F4C-8C1A-79BDF82A13C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61448032"/>
        <c:axId val="661405808"/>
      </c:barChart>
      <c:catAx>
        <c:axId val="661448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MZ"/>
          </a:p>
        </c:txPr>
        <c:crossAx val="661405808"/>
        <c:crosses val="autoZero"/>
        <c:auto val="1"/>
        <c:lblAlgn val="ctr"/>
        <c:lblOffset val="100"/>
        <c:noMultiLvlLbl val="0"/>
      </c:catAx>
      <c:valAx>
        <c:axId val="661405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MZ"/>
          </a:p>
        </c:txPr>
        <c:crossAx val="661448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M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0597B6-9BD7-4050-8B9B-3BACFD23AA64}" type="datetimeFigureOut">
              <a:rPr lang="pt-PT" smtClean="0"/>
              <a:pPr/>
              <a:t>21/05/23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0F718-8B98-4473-B79E-2C674D7212D0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44116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0F718-8B98-4473-B79E-2C674D7212D0}" type="slidenum">
              <a:rPr lang="pt-PT" smtClean="0"/>
              <a:pPr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21625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0F718-8B98-4473-B79E-2C674D7212D0}" type="slidenum">
              <a:rPr lang="pt-PT" smtClean="0"/>
              <a:pPr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46242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DAAE-9239-45AE-A68C-C6F7401C26A1}" type="datetimeFigureOut">
              <a:rPr lang="pt-PT" smtClean="0"/>
              <a:pPr/>
              <a:t>21/05/23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98EACDDB-4588-4DD4-A532-C04B7115BECA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63216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DAAE-9239-45AE-A68C-C6F7401C26A1}" type="datetimeFigureOut">
              <a:rPr lang="pt-PT" smtClean="0"/>
              <a:pPr/>
              <a:t>21/05/23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ACDDB-4588-4DD4-A532-C04B7115BECA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95012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DAAE-9239-45AE-A68C-C6F7401C26A1}" type="datetimeFigureOut">
              <a:rPr lang="pt-PT" smtClean="0"/>
              <a:pPr/>
              <a:t>21/05/23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ACDDB-4588-4DD4-A532-C04B7115BECA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99004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DAAE-9239-45AE-A68C-C6F7401C26A1}" type="datetimeFigureOut">
              <a:rPr lang="pt-PT" smtClean="0"/>
              <a:pPr/>
              <a:t>21/05/23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ACDDB-4588-4DD4-A532-C04B7115BECA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29269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5E3DAAE-9239-45AE-A68C-C6F7401C26A1}" type="datetimeFigureOut">
              <a:rPr lang="pt-PT" smtClean="0"/>
              <a:pPr/>
              <a:t>21/05/23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pt-PT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98EACDDB-4588-4DD4-A532-C04B7115BECA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58545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DAAE-9239-45AE-A68C-C6F7401C26A1}" type="datetimeFigureOut">
              <a:rPr lang="pt-PT" smtClean="0"/>
              <a:pPr/>
              <a:t>21/05/23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ACDDB-4588-4DD4-A532-C04B7115BECA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10760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DAAE-9239-45AE-A68C-C6F7401C26A1}" type="datetimeFigureOut">
              <a:rPr lang="pt-PT" smtClean="0"/>
              <a:pPr/>
              <a:t>21/05/23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ACDDB-4588-4DD4-A532-C04B7115BECA}" type="slidenum">
              <a:rPr lang="pt-PT" smtClean="0"/>
              <a:pPr/>
              <a:t>‹#›</a:t>
            </a:fld>
            <a:endParaRPr lang="pt-P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876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5E3DAAE-9239-45AE-A68C-C6F7401C26A1}" type="datetimeFigureOut">
              <a:rPr lang="pt-PT" smtClean="0"/>
              <a:pPr/>
              <a:t>21/05/23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ACDDB-4588-4DD4-A532-C04B7115BECA}" type="slidenum">
              <a:rPr lang="pt-PT" smtClean="0"/>
              <a:pPr/>
              <a:t>‹#›</a:t>
            </a:fld>
            <a:endParaRPr lang="pt-PT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1424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DAAE-9239-45AE-A68C-C6F7401C26A1}" type="datetimeFigureOut">
              <a:rPr lang="pt-PT" smtClean="0"/>
              <a:pPr/>
              <a:t>21/05/23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ACDDB-4588-4DD4-A532-C04B7115BECA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15278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DAAE-9239-45AE-A68C-C6F7401C26A1}" type="datetimeFigureOut">
              <a:rPr lang="pt-PT" smtClean="0"/>
              <a:pPr/>
              <a:t>21/05/23</a:t>
            </a:fld>
            <a:endParaRPr lang="pt-PT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ACDDB-4588-4DD4-A532-C04B7115BECA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76532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DAAE-9239-45AE-A68C-C6F7401C26A1}" type="datetimeFigureOut">
              <a:rPr lang="pt-PT" smtClean="0"/>
              <a:pPr/>
              <a:t>21/05/23</a:t>
            </a:fld>
            <a:endParaRPr lang="pt-PT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ACDDB-4588-4DD4-A532-C04B7115BECA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25028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5E3DAAE-9239-45AE-A68C-C6F7401C26A1}" type="datetimeFigureOut">
              <a:rPr lang="pt-PT" smtClean="0"/>
              <a:pPr/>
              <a:t>21/05/23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98EACDDB-4588-4DD4-A532-C04B7115BECA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79099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7" r:id="rId1"/>
    <p:sldLayoutId id="2147484178" r:id="rId2"/>
    <p:sldLayoutId id="2147484179" r:id="rId3"/>
    <p:sldLayoutId id="2147484180" r:id="rId4"/>
    <p:sldLayoutId id="2147484181" r:id="rId5"/>
    <p:sldLayoutId id="2147484182" r:id="rId6"/>
    <p:sldLayoutId id="2147484183" r:id="rId7"/>
    <p:sldLayoutId id="2147484184" r:id="rId8"/>
    <p:sldLayoutId id="2147484185" r:id="rId9"/>
    <p:sldLayoutId id="2147484186" r:id="rId10"/>
    <p:sldLayoutId id="21474841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158537-EDA7-0C20-8F10-E437ACA082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6118" y="735106"/>
            <a:ext cx="7540322" cy="3269958"/>
          </a:xfrm>
        </p:spPr>
        <p:txBody>
          <a:bodyPr anchor="b">
            <a:normAutofit fontScale="90000"/>
          </a:bodyPr>
          <a:lstStyle/>
          <a:p>
            <a:pPr algn="l"/>
            <a:br>
              <a:rPr lang="en-MZ" sz="4200" dirty="0">
                <a:solidFill>
                  <a:srgbClr val="FF0000"/>
                </a:solidFill>
                <a:latin typeface="+mn-lt"/>
              </a:rPr>
            </a:br>
            <a:r>
              <a:rPr lang="en-MZ" sz="4200" dirty="0">
                <a:solidFill>
                  <a:srgbClr val="FF0000"/>
                </a:solidFill>
                <a:latin typeface="American Typewriter" panose="02090604020004020304" pitchFamily="18" charset="77"/>
              </a:rPr>
              <a:t>26 dias de recenseamento eleitoral 2023:</a:t>
            </a:r>
            <a:br>
              <a:rPr lang="en-MZ" sz="4200" dirty="0">
                <a:solidFill>
                  <a:srgbClr val="FF0000"/>
                </a:solidFill>
                <a:latin typeface="American Typewriter" panose="02090604020004020304" pitchFamily="18" charset="77"/>
              </a:rPr>
            </a:br>
            <a:br>
              <a:rPr lang="en-MZ" sz="4200" dirty="0">
                <a:solidFill>
                  <a:srgbClr val="FF0000"/>
                </a:solidFill>
                <a:latin typeface="American Typewriter" panose="02090604020004020304" pitchFamily="18" charset="77"/>
              </a:rPr>
            </a:br>
            <a:r>
              <a:rPr lang="en-MZ" sz="4200" dirty="0">
                <a:solidFill>
                  <a:srgbClr val="FF0000"/>
                </a:solidFill>
                <a:latin typeface="American Typewriter" panose="02090604020004020304" pitchFamily="18" charset="77"/>
              </a:rPr>
              <a:t>	uma primeira leitura 	dos números</a:t>
            </a:r>
          </a:p>
        </p:txBody>
      </p:sp>
    </p:spTree>
    <p:extLst>
      <p:ext uri="{BB962C8B-B14F-4D97-AF65-F5344CB8AC3E}">
        <p14:creationId xmlns:p14="http://schemas.microsoft.com/office/powerpoint/2010/main" val="325080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8">
            <a:extLst>
              <a:ext uri="{FF2B5EF4-FFF2-40B4-BE49-F238E27FC236}">
                <a16:creationId xmlns:a16="http://schemas.microsoft.com/office/drawing/2014/main" id="{9A3D0CE2-91FF-49B3-A5D8-181E900D7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0625" y="1346946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id="{58AEBD96-C315-4F53-9D9E-0E20E993E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0625" y="4299696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" name="Rectangle 12">
            <a:extLst>
              <a:ext uri="{FF2B5EF4-FFF2-40B4-BE49-F238E27FC236}">
                <a16:creationId xmlns:a16="http://schemas.microsoft.com/office/drawing/2014/main" id="{78916AAA-66F6-4DFA-88ED-7E27CF6B8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0625" y="1484779"/>
            <a:ext cx="7667244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9" name="Group 14">
            <a:extLst>
              <a:ext uri="{FF2B5EF4-FFF2-40B4-BE49-F238E27FC236}">
                <a16:creationId xmlns:a16="http://schemas.microsoft.com/office/drawing/2014/main" id="{A137D43F-BAD6-47F1-AA65-AEEA38A2F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236911" y="4068923"/>
            <a:ext cx="810678" cy="1080902"/>
            <a:chOff x="9685338" y="4460675"/>
            <a:chExt cx="1080904" cy="1080902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D512C9B2-6B22-4211-A940-FCD7C2CD0B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85F7DB84-CDE7-46F8-90DD-9D048A7D52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 useBgFill="1">
        <p:nvSpPr>
          <p:cNvPr id="30" name="Rectangle 18">
            <a:extLst>
              <a:ext uri="{FF2B5EF4-FFF2-40B4-BE49-F238E27FC236}">
                <a16:creationId xmlns:a16="http://schemas.microsoft.com/office/drawing/2014/main" id="{C3D25154-9EF7-4C33-9AAC-7B3BE089F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171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76216FA-2ABD-B2AB-A60B-D8EE40A7E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8670" y="643468"/>
            <a:ext cx="7475220" cy="359243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4800" b="1" dirty="0">
                <a:blipFill dpi="0" rotWithShape="1">
                  <a:blip r:embed="rId4"/>
                  <a:srcRect/>
                  <a:tile tx="6350" ty="-127000" sx="65000" sy="64000" flip="none" algn="tl"/>
                </a:blipFill>
                <a:latin typeface="Arial" panose="020B0604020202020204" pitchFamily="34" charset="0"/>
                <a:cs typeface="Arial" panose="020B0604020202020204" pitchFamily="34" charset="0"/>
              </a:rPr>
              <a:t>OBRIGADO!</a:t>
            </a:r>
          </a:p>
        </p:txBody>
      </p:sp>
      <p:sp>
        <p:nvSpPr>
          <p:cNvPr id="31" name="Rectangle 20">
            <a:extLst>
              <a:ext uri="{FF2B5EF4-FFF2-40B4-BE49-F238E27FC236}">
                <a16:creationId xmlns:a16="http://schemas.microsoft.com/office/drawing/2014/main" id="{1604E8C0-C927-4C06-A96A-BF3323BA7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0"/>
            <a:ext cx="9144000" cy="2295831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DCECFD5-4C30-4892-9FF0-540E17955A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84192" y="5111496"/>
            <a:ext cx="810678" cy="1080902"/>
            <a:chOff x="10245590" y="5111496"/>
            <a:chExt cx="1080904" cy="1080902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95C67F70-EAFE-425C-8422-591620A96D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5590" y="5111496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D47FA16B-C217-4D91-84EA-5B0846BDDA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53681" y="5219586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02590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9F8B1-4D9D-B994-6CE0-6B44EC528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9" y="188640"/>
            <a:ext cx="8568952" cy="648072"/>
          </a:xfrm>
        </p:spPr>
        <p:txBody>
          <a:bodyPr>
            <a:noAutofit/>
          </a:bodyPr>
          <a:lstStyle/>
          <a:p>
            <a:r>
              <a:rPr lang="en-MZ" sz="2700" b="1" dirty="0">
                <a:latin typeface="Arial" panose="020B0604020202020204" pitchFamily="34" charset="0"/>
                <a:cs typeface="Arial" panose="020B0604020202020204" pitchFamily="34" charset="0"/>
              </a:rPr>
              <a:t>Nível de realização nacional e provincial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F55C484-2967-07F9-CA08-4BAAB4309B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8801853"/>
              </p:ext>
            </p:extLst>
          </p:nvPr>
        </p:nvGraphicFramePr>
        <p:xfrm>
          <a:off x="323528" y="1196752"/>
          <a:ext cx="8280919" cy="4734428"/>
        </p:xfrm>
        <a:graphic>
          <a:graphicData uri="http://schemas.openxmlformats.org/drawingml/2006/table">
            <a:tbl>
              <a:tblPr>
                <a:solidFill>
                  <a:srgbClr val="D0F6FF"/>
                </a:solidFill>
                <a:tableStyleId>{5C22544A-7EE6-4342-B048-85BDC9FD1C3A}</a:tableStyleId>
              </a:tblPr>
              <a:tblGrid>
                <a:gridCol w="1923441">
                  <a:extLst>
                    <a:ext uri="{9D8B030D-6E8A-4147-A177-3AD203B41FA5}">
                      <a16:colId xmlns:a16="http://schemas.microsoft.com/office/drawing/2014/main" val="3079606065"/>
                    </a:ext>
                  </a:extLst>
                </a:gridCol>
                <a:gridCol w="1761466">
                  <a:extLst>
                    <a:ext uri="{9D8B030D-6E8A-4147-A177-3AD203B41FA5}">
                      <a16:colId xmlns:a16="http://schemas.microsoft.com/office/drawing/2014/main" val="3468823261"/>
                    </a:ext>
                  </a:extLst>
                </a:gridCol>
                <a:gridCol w="2409363">
                  <a:extLst>
                    <a:ext uri="{9D8B030D-6E8A-4147-A177-3AD203B41FA5}">
                      <a16:colId xmlns:a16="http://schemas.microsoft.com/office/drawing/2014/main" val="2351860062"/>
                    </a:ext>
                  </a:extLst>
                </a:gridCol>
                <a:gridCol w="2186649">
                  <a:extLst>
                    <a:ext uri="{9D8B030D-6E8A-4147-A177-3AD203B41FA5}">
                      <a16:colId xmlns:a16="http://schemas.microsoft.com/office/drawing/2014/main" val="1731450001"/>
                    </a:ext>
                  </a:extLst>
                </a:gridCol>
              </a:tblGrid>
              <a:tr h="353316">
                <a:tc>
                  <a:txBody>
                    <a:bodyPr/>
                    <a:lstStyle/>
                    <a:p>
                      <a:pPr algn="l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M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Abril - 15 Maio (26 </a:t>
                      </a:r>
                      <a:r>
                        <a:rPr lang="en-US" sz="18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dias</a:t>
                      </a:r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165036"/>
                  </a:ext>
                </a:extLst>
              </a:tr>
              <a:tr h="3179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Província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Recenseados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Realização</a:t>
                      </a:r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7284378"/>
                  </a:ext>
                </a:extLst>
              </a:tr>
              <a:tr h="3179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Maputo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728 946 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340 507 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46,7%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720162"/>
                  </a:ext>
                </a:extLst>
              </a:tr>
              <a:tr h="3179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P. Maputo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1 283 336 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578 481 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45,1%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258931"/>
                  </a:ext>
                </a:extLst>
              </a:tr>
              <a:tr h="3179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Gaza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517 020 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298 685 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57,8%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129990"/>
                  </a:ext>
                </a:extLst>
              </a:tr>
              <a:tr h="3003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Inhambane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530 076 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262 708 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49,6%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64047"/>
                  </a:ext>
                </a:extLst>
              </a:tr>
              <a:tr h="3179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Sofala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943 211 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426 950 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45,3%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6275445"/>
                  </a:ext>
                </a:extLst>
              </a:tr>
              <a:tr h="3179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Manica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732 063 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412 023 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56,3%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911562"/>
                  </a:ext>
                </a:extLst>
              </a:tr>
              <a:tr h="3179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Tete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861 843 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355 016 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41,2%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3078256"/>
                  </a:ext>
                </a:extLst>
              </a:tr>
              <a:tr h="3179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Zambezia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1 429 873 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661 392 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46,3%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183693"/>
                  </a:ext>
                </a:extLst>
              </a:tr>
              <a:tr h="3179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Nampula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1 474 465 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681 795 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46,2%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3341722"/>
                  </a:ext>
                </a:extLst>
              </a:tr>
              <a:tr h="3003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Delgado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740 538 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441 839 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59,7%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936479"/>
                  </a:ext>
                </a:extLst>
              </a:tr>
              <a:tr h="3179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Niassa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680 254 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243 718 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35,8%</a:t>
                      </a:r>
                      <a:endParaRPr lang="en-M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0592365"/>
                  </a:ext>
                </a:extLst>
              </a:tr>
              <a:tr h="3003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9 921 625 </a:t>
                      </a:r>
                      <a:endParaRPr lang="en-M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4 703 114 </a:t>
                      </a:r>
                      <a:endParaRPr lang="en-M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47,4%</a:t>
                      </a:r>
                      <a:endParaRPr lang="en-M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65531"/>
                  </a:ext>
                </a:extLst>
              </a:tr>
              <a:tr h="300318">
                <a:tc>
                  <a:txBody>
                    <a:bodyPr/>
                    <a:lstStyle/>
                    <a:p>
                      <a:pPr algn="l" fontAlgn="ctr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M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5 732 494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MZ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20184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5449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F1D74-8090-4046-C7C1-86CEE8F10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60648"/>
            <a:ext cx="8712968" cy="792088"/>
          </a:xfrm>
        </p:spPr>
        <p:txBody>
          <a:bodyPr>
            <a:noAutofit/>
          </a:bodyPr>
          <a:lstStyle/>
          <a:p>
            <a:r>
              <a:rPr lang="en-MZ" sz="2700" b="1" dirty="0">
                <a:latin typeface="Arial" panose="020B0604020202020204" pitchFamily="34" charset="0"/>
                <a:cs typeface="Arial" panose="020B0604020202020204" pitchFamily="34" charset="0"/>
              </a:rPr>
              <a:t>Nível de realização nacional e provincial</a:t>
            </a:r>
            <a:endParaRPr lang="en-MZ" sz="27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78FA117-75F9-DC6C-66FC-104E680BF9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8015119"/>
              </p:ext>
            </p:extLst>
          </p:nvPr>
        </p:nvGraphicFramePr>
        <p:xfrm>
          <a:off x="467544" y="1556792"/>
          <a:ext cx="8352928" cy="4615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78124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464119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601952"/>
            <a:ext cx="7667244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2038655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70051B-C4BD-A769-0657-3E187166D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484632"/>
            <a:ext cx="7543800" cy="1609344"/>
          </a:xfrm>
        </p:spPr>
        <p:txBody>
          <a:bodyPr>
            <a:normAutofit/>
          </a:bodyPr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MZ" b="1">
                <a:latin typeface="Arial" panose="020B0604020202020204" pitchFamily="34" charset="0"/>
                <a:cs typeface="Arial" panose="020B0604020202020204" pitchFamily="34" charset="0"/>
              </a:rPr>
              <a:t>onsiderações iniciais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2C866-4595-38E5-3CC0-99745E0A4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2320412"/>
            <a:ext cx="7543800" cy="420493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MZ" sz="2400" b="1" dirty="0">
                <a:latin typeface="Arial" panose="020B0604020202020204" pitchFamily="34" charset="0"/>
                <a:cs typeface="Arial" panose="020B0604020202020204" pitchFamily="34" charset="0"/>
              </a:rPr>
              <a:t>Metas</a:t>
            </a:r>
            <a:r>
              <a:rPr lang="en-MZ" sz="2400" dirty="0">
                <a:latin typeface="Arial" panose="020B0604020202020204" pitchFamily="34" charset="0"/>
                <a:cs typeface="Arial" panose="020B0604020202020204" pitchFamily="34" charset="0"/>
              </a:rPr>
              <a:t>: correspondem exatamente às projecções do INE sobre a população em idade eleitoral para 2023 a nível geral, provincial e distrital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M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MZ" sz="2400" b="1" dirty="0">
                <a:latin typeface="Arial" panose="020B0604020202020204" pitchFamily="34" charset="0"/>
                <a:cs typeface="Arial" panose="020B0604020202020204" pitchFamily="34" charset="0"/>
              </a:rPr>
              <a:t>Realização</a:t>
            </a:r>
            <a:r>
              <a:rPr lang="en-MZ" sz="2400" dirty="0">
                <a:latin typeface="Arial" panose="020B0604020202020204" pitchFamily="34" charset="0"/>
                <a:cs typeface="Arial" panose="020B0604020202020204" pitchFamily="34" charset="0"/>
              </a:rPr>
              <a:t>: Em 58% do período de recenseamento (26 dos 45 dias), foram recenseados apenas 47,4% da meta global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M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MZ" sz="2400" b="1" dirty="0">
                <a:latin typeface="Arial" panose="020B0604020202020204" pitchFamily="34" charset="0"/>
                <a:cs typeface="Arial" panose="020B0604020202020204" pitchFamily="34" charset="0"/>
              </a:rPr>
              <a:t>Variações</a:t>
            </a:r>
            <a:r>
              <a:rPr lang="en-MZ" sz="2400" dirty="0">
                <a:latin typeface="Arial" panose="020B0604020202020204" pitchFamily="34" charset="0"/>
                <a:cs typeface="Arial" panose="020B0604020202020204" pitchFamily="34" charset="0"/>
              </a:rPr>
              <a:t> significativas entre províncias: Gaza, Manica e Cabo Delgado bastante avançadas e Niassa e Tete muito atrasadas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51293" y="6229681"/>
            <a:ext cx="3429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73188" y="6258874"/>
            <a:ext cx="299110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1827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B1849-6A78-2D05-F47F-93177BC85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40" y="116632"/>
            <a:ext cx="8496940" cy="504056"/>
          </a:xfrm>
        </p:spPr>
        <p:txBody>
          <a:bodyPr>
            <a:noAutofit/>
          </a:bodyPr>
          <a:lstStyle/>
          <a:p>
            <a:pPr algn="ctr"/>
            <a:r>
              <a:rPr lang="en-MZ" sz="2700" b="1" dirty="0">
                <a:latin typeface="Arial" panose="020B0604020202020204" pitchFamily="34" charset="0"/>
                <a:cs typeface="Arial" panose="020B0604020202020204" pitchFamily="34" charset="0"/>
              </a:rPr>
              <a:t>evolução de 10 para 17 para 26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31A43C6-D8BA-CA25-7DFB-57584CC988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5150205"/>
              </p:ext>
            </p:extLst>
          </p:nvPr>
        </p:nvGraphicFramePr>
        <p:xfrm>
          <a:off x="251520" y="1052736"/>
          <a:ext cx="8712967" cy="43204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9651">
                  <a:extLst>
                    <a:ext uri="{9D8B030D-6E8A-4147-A177-3AD203B41FA5}">
                      <a16:colId xmlns:a16="http://schemas.microsoft.com/office/drawing/2014/main" val="791226531"/>
                    </a:ext>
                  </a:extLst>
                </a:gridCol>
                <a:gridCol w="819687">
                  <a:extLst>
                    <a:ext uri="{9D8B030D-6E8A-4147-A177-3AD203B41FA5}">
                      <a16:colId xmlns:a16="http://schemas.microsoft.com/office/drawing/2014/main" val="1342988460"/>
                    </a:ext>
                  </a:extLst>
                </a:gridCol>
                <a:gridCol w="819687">
                  <a:extLst>
                    <a:ext uri="{9D8B030D-6E8A-4147-A177-3AD203B41FA5}">
                      <a16:colId xmlns:a16="http://schemas.microsoft.com/office/drawing/2014/main" val="2500111856"/>
                    </a:ext>
                  </a:extLst>
                </a:gridCol>
                <a:gridCol w="872124">
                  <a:extLst>
                    <a:ext uri="{9D8B030D-6E8A-4147-A177-3AD203B41FA5}">
                      <a16:colId xmlns:a16="http://schemas.microsoft.com/office/drawing/2014/main" val="4196807725"/>
                    </a:ext>
                  </a:extLst>
                </a:gridCol>
                <a:gridCol w="720331">
                  <a:extLst>
                    <a:ext uri="{9D8B030D-6E8A-4147-A177-3AD203B41FA5}">
                      <a16:colId xmlns:a16="http://schemas.microsoft.com/office/drawing/2014/main" val="3694855204"/>
                    </a:ext>
                  </a:extLst>
                </a:gridCol>
                <a:gridCol w="770009">
                  <a:extLst>
                    <a:ext uri="{9D8B030D-6E8A-4147-A177-3AD203B41FA5}">
                      <a16:colId xmlns:a16="http://schemas.microsoft.com/office/drawing/2014/main" val="1856961324"/>
                    </a:ext>
                  </a:extLst>
                </a:gridCol>
                <a:gridCol w="872124">
                  <a:extLst>
                    <a:ext uri="{9D8B030D-6E8A-4147-A177-3AD203B41FA5}">
                      <a16:colId xmlns:a16="http://schemas.microsoft.com/office/drawing/2014/main" val="4117312351"/>
                    </a:ext>
                  </a:extLst>
                </a:gridCol>
                <a:gridCol w="720331">
                  <a:extLst>
                    <a:ext uri="{9D8B030D-6E8A-4147-A177-3AD203B41FA5}">
                      <a16:colId xmlns:a16="http://schemas.microsoft.com/office/drawing/2014/main" val="760637044"/>
                    </a:ext>
                  </a:extLst>
                </a:gridCol>
                <a:gridCol w="786568">
                  <a:extLst>
                    <a:ext uri="{9D8B030D-6E8A-4147-A177-3AD203B41FA5}">
                      <a16:colId xmlns:a16="http://schemas.microsoft.com/office/drawing/2014/main" val="3089992699"/>
                    </a:ext>
                  </a:extLst>
                </a:gridCol>
                <a:gridCol w="872124">
                  <a:extLst>
                    <a:ext uri="{9D8B030D-6E8A-4147-A177-3AD203B41FA5}">
                      <a16:colId xmlns:a16="http://schemas.microsoft.com/office/drawing/2014/main" val="1991394821"/>
                    </a:ext>
                  </a:extLst>
                </a:gridCol>
                <a:gridCol w="720331">
                  <a:extLst>
                    <a:ext uri="{9D8B030D-6E8A-4147-A177-3AD203B41FA5}">
                      <a16:colId xmlns:a16="http://schemas.microsoft.com/office/drawing/2014/main" val="4208182056"/>
                    </a:ext>
                  </a:extLst>
                </a:gridCol>
              </a:tblGrid>
              <a:tr h="309964"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MZ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MZ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</a:t>
                      </a:r>
                      <a:r>
                        <a:rPr lang="en-US" sz="14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</a:t>
                      </a:r>
                      <a:r>
                        <a:rPr lang="en-US" sz="14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 </a:t>
                      </a:r>
                      <a:r>
                        <a:rPr lang="en-US" sz="14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660608"/>
                  </a:ext>
                </a:extLst>
              </a:tr>
              <a:tr h="2909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Província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 </a:t>
                      </a:r>
                      <a:r>
                        <a:rPr lang="en-US" sz="10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diária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Recenseados</a:t>
                      </a:r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Realização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Recenseados</a:t>
                      </a:r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Realização</a:t>
                      </a:r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Recenseados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Realização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5739273"/>
                  </a:ext>
                </a:extLst>
              </a:tr>
              <a:tr h="3099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Maputo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16 199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161 988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139 062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86%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275 380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233 033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85%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421 169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340 507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81%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2103496"/>
                  </a:ext>
                </a:extLst>
              </a:tr>
              <a:tr h="3099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P. Maputo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28 519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285 186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244 977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86%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484 816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395 686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82%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741 483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578 481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78%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1170091"/>
                  </a:ext>
                </a:extLst>
              </a:tr>
              <a:tr h="3099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Gaza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11 489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114 893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149 786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130%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195 319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232 000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119%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298 723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298 685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482537"/>
                  </a:ext>
                </a:extLst>
              </a:tr>
              <a:tr h="3099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Inhambane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11 779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117 795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117 749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200 251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180 431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90%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306 266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262 708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86%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5417615"/>
                  </a:ext>
                </a:extLst>
              </a:tr>
              <a:tr h="3099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Sofala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20 960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209 602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160 702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77%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356 324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280 024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79%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544 966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426 950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78%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17095"/>
                  </a:ext>
                </a:extLst>
              </a:tr>
              <a:tr h="3099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Manica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16 268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162 681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172 345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106%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276 557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279 747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101%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422 970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412 023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97%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634786"/>
                  </a:ext>
                </a:extLst>
              </a:tr>
              <a:tr h="3099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Tete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19 152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191 521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131 379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69%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325 585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230 675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71%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497 954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355 016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71%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1179781"/>
                  </a:ext>
                </a:extLst>
              </a:tr>
              <a:tr h="3099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Zambezia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31 775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317 750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221 363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70%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540 174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403 609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75%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826 149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661 392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80%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487628"/>
                  </a:ext>
                </a:extLst>
              </a:tr>
              <a:tr h="3099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Nampula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32 766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327 659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222 126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68%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557 020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429 293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77%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851 913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681 795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80%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339488"/>
                  </a:ext>
                </a:extLst>
              </a:tr>
              <a:tr h="3099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Delgado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16 456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164 564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155 761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95%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279 759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294 777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105%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427 866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441 839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103%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68308"/>
                  </a:ext>
                </a:extLst>
              </a:tr>
              <a:tr h="3099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Niassa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15 117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151 168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92 803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61%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256 985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148 914 </a:t>
                      </a:r>
                      <a:endParaRPr lang="en-MZ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58%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393 036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243 718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62%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196558"/>
                  </a:ext>
                </a:extLst>
              </a:tr>
              <a:tr h="3099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Nacional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220 481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2 204 806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1 808 053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82%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3 748 169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3 108 189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83%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5 732 494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4 703 114 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82%</a:t>
                      </a:r>
                      <a:endParaRPr lang="en-MZ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7" marR="7107" marT="71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88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7295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A72EE-94D4-91D8-5343-82E992FED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16632"/>
            <a:ext cx="8640960" cy="720080"/>
          </a:xfrm>
        </p:spPr>
        <p:txBody>
          <a:bodyPr>
            <a:normAutofit/>
          </a:bodyPr>
          <a:lstStyle/>
          <a:p>
            <a:pPr algn="ctr"/>
            <a:r>
              <a:rPr lang="en-MZ" sz="2700" b="1" dirty="0">
                <a:latin typeface="Arial" panose="020B0604020202020204" pitchFamily="34" charset="0"/>
                <a:cs typeface="Arial" panose="020B0604020202020204" pitchFamily="34" charset="0"/>
              </a:rPr>
              <a:t>evolução de 10 para 17 para 26</a:t>
            </a:r>
            <a:endParaRPr lang="en-MZ" sz="27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7F2D53B-93E5-7A25-E0F9-3AEAF8189B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3592805"/>
              </p:ext>
            </p:extLst>
          </p:nvPr>
        </p:nvGraphicFramePr>
        <p:xfrm>
          <a:off x="457200" y="1196753"/>
          <a:ext cx="8219256" cy="44005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54814">
                  <a:extLst>
                    <a:ext uri="{9D8B030D-6E8A-4147-A177-3AD203B41FA5}">
                      <a16:colId xmlns:a16="http://schemas.microsoft.com/office/drawing/2014/main" val="2101810593"/>
                    </a:ext>
                  </a:extLst>
                </a:gridCol>
                <a:gridCol w="2054814">
                  <a:extLst>
                    <a:ext uri="{9D8B030D-6E8A-4147-A177-3AD203B41FA5}">
                      <a16:colId xmlns:a16="http://schemas.microsoft.com/office/drawing/2014/main" val="2699113512"/>
                    </a:ext>
                  </a:extLst>
                </a:gridCol>
                <a:gridCol w="2054814">
                  <a:extLst>
                    <a:ext uri="{9D8B030D-6E8A-4147-A177-3AD203B41FA5}">
                      <a16:colId xmlns:a16="http://schemas.microsoft.com/office/drawing/2014/main" val="1122989949"/>
                    </a:ext>
                  </a:extLst>
                </a:gridCol>
                <a:gridCol w="2054814">
                  <a:extLst>
                    <a:ext uri="{9D8B030D-6E8A-4147-A177-3AD203B41FA5}">
                      <a16:colId xmlns:a16="http://schemas.microsoft.com/office/drawing/2014/main" val="1120119808"/>
                    </a:ext>
                  </a:extLst>
                </a:gridCol>
              </a:tblGrid>
              <a:tr h="246885">
                <a:tc>
                  <a:txBody>
                    <a:bodyPr/>
                    <a:lstStyle/>
                    <a:p>
                      <a:pPr algn="l" fontAlgn="b"/>
                      <a:r>
                        <a:rPr lang="en-MZ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M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</a:t>
                      </a:r>
                      <a:r>
                        <a:rPr lang="en-US" sz="20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</a:t>
                      </a:r>
                      <a:r>
                        <a:rPr lang="en-US" sz="20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 </a:t>
                      </a:r>
                      <a:r>
                        <a:rPr lang="en-US" sz="20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8253379"/>
                  </a:ext>
                </a:extLst>
              </a:tr>
              <a:tr h="24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Província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Realização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Realização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Realização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241558"/>
                  </a:ext>
                </a:extLst>
              </a:tr>
              <a:tr h="24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Maputo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9880453"/>
                  </a:ext>
                </a:extLst>
              </a:tr>
              <a:tr h="24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P. Maputo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4931036"/>
                  </a:ext>
                </a:extLst>
              </a:tr>
              <a:tr h="24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Gaza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119%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783131"/>
                  </a:ext>
                </a:extLst>
              </a:tr>
              <a:tr h="24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Inhambane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8473145"/>
                  </a:ext>
                </a:extLst>
              </a:tr>
              <a:tr h="24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Sofala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5857413"/>
                  </a:ext>
                </a:extLst>
              </a:tr>
              <a:tr h="24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Manica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106%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755662"/>
                  </a:ext>
                </a:extLst>
              </a:tr>
              <a:tr h="24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Tete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2875295"/>
                  </a:ext>
                </a:extLst>
              </a:tr>
              <a:tr h="24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Zambezia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109743"/>
                  </a:ext>
                </a:extLst>
              </a:tr>
              <a:tr h="24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Nampula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3977667"/>
                  </a:ext>
                </a:extLst>
              </a:tr>
              <a:tr h="24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Delgado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105%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103%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376873"/>
                  </a:ext>
                </a:extLst>
              </a:tr>
              <a:tr h="24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Niassa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62%</a:t>
                      </a:r>
                      <a:endParaRPr lang="en-M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732064"/>
                  </a:ext>
                </a:extLst>
              </a:tr>
              <a:tr h="24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Nacional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82%</a:t>
                      </a:r>
                      <a:endParaRPr lang="en-M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83%</a:t>
                      </a:r>
                      <a:endParaRPr lang="en-M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82%</a:t>
                      </a:r>
                      <a:endParaRPr lang="en-M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660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998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464119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601952"/>
            <a:ext cx="7667244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2038655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028746-63ED-C86A-68D3-0049D3CFA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80994"/>
            <a:ext cx="8321668" cy="1757661"/>
          </a:xfrm>
        </p:spPr>
        <p:txBody>
          <a:bodyPr>
            <a:normAutofit/>
          </a:bodyPr>
          <a:lstStyle/>
          <a:p>
            <a:pPr algn="ctr"/>
            <a: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MZ" sz="2700" b="1" dirty="0">
                <a:latin typeface="Arial" panose="020B0604020202020204" pitchFamily="34" charset="0"/>
                <a:cs typeface="Arial" panose="020B0604020202020204" pitchFamily="34" charset="0"/>
              </a:rPr>
              <a:t>nálise da evolução do recenseamento </a:t>
            </a:r>
            <a:endParaRPr lang="en-MZ" sz="2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366C3-56FF-506E-301B-B5660E363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2221780"/>
            <a:ext cx="8177652" cy="44359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MZ" sz="1800" dirty="0">
                <a:latin typeface="Arial" panose="020B0604020202020204" pitchFamily="34" charset="0"/>
                <a:cs typeface="Arial" panose="020B0604020202020204" pitchFamily="34" charset="0"/>
              </a:rPr>
              <a:t>O ritmo de recenseamento a nível nacional está lento e não mudou ao longo dos 3 períodos: 10 dias, 17 dias e 26 dias: mantém-se em 82% de onde deveria estar, isto é não houve a aceleração necessária. Isto vai tornar difícil chegar à meta de 100% - mesmo alcançar os 88,9% de 2018 vai exigir um esforço grande.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M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MZ" sz="1800" dirty="0">
                <a:latin typeface="Arial" panose="020B0604020202020204" pitchFamily="34" charset="0"/>
                <a:cs typeface="Arial" panose="020B0604020202020204" pitchFamily="34" charset="0"/>
              </a:rPr>
              <a:t>Umas províncias estão a acelerar o seu recenseamento (CD, Nampula e Zambézia), outras estão estagnadas (Niassa, Tete e Sofala) e outras ainda estão a desacelerar (Manica, Inhambane, Gaza, Maputo P e Maputo C).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M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MZ" sz="1800" dirty="0">
                <a:latin typeface="Arial" panose="020B0604020202020204" pitchFamily="34" charset="0"/>
                <a:cs typeface="Arial" panose="020B0604020202020204" pitchFamily="34" charset="0"/>
              </a:rPr>
              <a:t>Neste mesmo ponto em 2018 (58% do período decorrido), havia também cerca de 48% de realização – mas em 2018 o recenseamento durou 60 dias e neste ponto ainda havia 25 dias pela frente (agora são apenas 19 dias) e tinham ficado menos cidadãos por recensear – 4,1 milhões vs 5,2 milhões, mas em 2018 também havia menos brigadas do que em 2023.     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51293" y="6229681"/>
            <a:ext cx="3429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73188" y="6258874"/>
            <a:ext cx="299110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2407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8DC49-3F09-179E-82F6-8A4319EA9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5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MZ" sz="2800" b="1" dirty="0">
                <a:latin typeface="Arial" panose="020B0604020202020204" pitchFamily="34" charset="0"/>
                <a:cs typeface="Arial" panose="020B0604020202020204" pitchFamily="34" charset="0"/>
              </a:rPr>
              <a:t>esempenho médio por brigada por provincia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52EF975-E9F6-3CE0-8CFC-AB71F1B689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9496019"/>
              </p:ext>
            </p:extLst>
          </p:nvPr>
        </p:nvGraphicFramePr>
        <p:xfrm>
          <a:off x="683568" y="1196752"/>
          <a:ext cx="7848872" cy="41240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874297166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858591255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1738244908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382068205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352456325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240140234"/>
                    </a:ext>
                  </a:extLst>
                </a:gridCol>
              </a:tblGrid>
              <a:tr h="428085">
                <a:tc>
                  <a:txBody>
                    <a:bodyPr/>
                    <a:lstStyle/>
                    <a:p>
                      <a:pPr algn="l" fontAlgn="b"/>
                      <a:endParaRPr lang="en-MZ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Z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Z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Z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Z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 dias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M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1677776"/>
                  </a:ext>
                </a:extLst>
              </a:tr>
              <a:tr h="5800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Província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 global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Brigadas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 </a:t>
                      </a:r>
                      <a:r>
                        <a:rPr lang="en-US" sz="14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diária</a:t>
                      </a:r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</a:t>
                      </a:r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brigada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Realização</a:t>
                      </a:r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diária</a:t>
                      </a:r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</a:t>
                      </a:r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brigada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Défice</a:t>
                      </a:r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diário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0924924"/>
                  </a:ext>
                </a:extLst>
              </a:tr>
              <a:tr h="2596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Maputo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728 946 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196 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-16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8038107"/>
                  </a:ext>
                </a:extLst>
              </a:tr>
              <a:tr h="2596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P. Maputo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1 283 336 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409 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-15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053819"/>
                  </a:ext>
                </a:extLst>
              </a:tr>
              <a:tr h="2596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Gaza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517 020 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306 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326519"/>
                  </a:ext>
                </a:extLst>
              </a:tr>
              <a:tr h="2596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Inhambane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530 076 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237 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-7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237087"/>
                  </a:ext>
                </a:extLst>
              </a:tr>
              <a:tr h="2596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Sofala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943 211 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236 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-19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6891578"/>
                  </a:ext>
                </a:extLst>
              </a:tr>
              <a:tr h="2596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Manica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732 063 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253 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702916"/>
                  </a:ext>
                </a:extLst>
              </a:tr>
              <a:tr h="2596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Tete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861 843 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299 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-18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9557734"/>
                  </a:ext>
                </a:extLst>
              </a:tr>
              <a:tr h="2596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Zambezia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1 429 873 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416 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-15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288395"/>
                  </a:ext>
                </a:extLst>
              </a:tr>
              <a:tr h="2596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Nampula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1 474 465 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371 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-18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087412"/>
                  </a:ext>
                </a:extLst>
              </a:tr>
              <a:tr h="2596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Delgado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740 538 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242 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81481"/>
                  </a:ext>
                </a:extLst>
              </a:tr>
              <a:tr h="2596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Niassa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680 254 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227 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-25</a:t>
                      </a:r>
                      <a:endParaRPr lang="en-M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914558"/>
                  </a:ext>
                </a:extLst>
              </a:tr>
              <a:tr h="2596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9 921 625 </a:t>
                      </a:r>
                      <a:endParaRPr lang="en-M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3 192 </a:t>
                      </a:r>
                      <a:endParaRPr lang="en-M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</a:t>
                      </a:r>
                      <a:endParaRPr lang="en-M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</a:t>
                      </a:r>
                      <a:endParaRPr lang="en-M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-12</a:t>
                      </a:r>
                      <a:endParaRPr lang="en-M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28" marR="7528" marT="7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8178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7221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79651-16A6-023B-DABF-AA9A9D5FE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645452"/>
          </a:xfrm>
        </p:spPr>
        <p:txBody>
          <a:bodyPr>
            <a:noAutofit/>
          </a:bodyPr>
          <a:lstStyle/>
          <a:p>
            <a:pPr algn="ctr"/>
            <a: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MZ" sz="2700" b="1" dirty="0">
                <a:latin typeface="Arial" panose="020B0604020202020204" pitchFamily="34" charset="0"/>
                <a:cs typeface="Arial" panose="020B0604020202020204" pitchFamily="34" charset="0"/>
              </a:rPr>
              <a:t>s próximos 19 dias (16 Maio – 3 Junho)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14282B1-AF3C-0BB2-3135-4DCCF6F6D7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9338047"/>
              </p:ext>
            </p:extLst>
          </p:nvPr>
        </p:nvGraphicFramePr>
        <p:xfrm>
          <a:off x="179512" y="1628800"/>
          <a:ext cx="8568950" cy="43091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val="3211000693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568663479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3724231318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1102298797"/>
                    </a:ext>
                  </a:extLst>
                </a:gridCol>
                <a:gridCol w="1552486">
                  <a:extLst>
                    <a:ext uri="{9D8B030D-6E8A-4147-A177-3AD203B41FA5}">
                      <a16:colId xmlns:a16="http://schemas.microsoft.com/office/drawing/2014/main" val="2143324120"/>
                    </a:ext>
                  </a:extLst>
                </a:gridCol>
                <a:gridCol w="1327832">
                  <a:extLst>
                    <a:ext uri="{9D8B030D-6E8A-4147-A177-3AD203B41FA5}">
                      <a16:colId xmlns:a16="http://schemas.microsoft.com/office/drawing/2014/main" val="4217003391"/>
                    </a:ext>
                  </a:extLst>
                </a:gridCol>
              </a:tblGrid>
              <a:tr h="230619">
                <a:tc>
                  <a:txBody>
                    <a:bodyPr/>
                    <a:lstStyle/>
                    <a:p>
                      <a:pPr algn="l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Próximos</a:t>
                      </a:r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19 </a:t>
                      </a:r>
                      <a:r>
                        <a:rPr lang="en-US" sz="18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7596179"/>
                  </a:ext>
                </a:extLst>
              </a:tr>
              <a:tr h="6630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Província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n-US" sz="16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recensear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n-US" sz="16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recensear</a:t>
                      </a:r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</a:t>
                      </a:r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brigada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n-US" sz="16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recensear</a:t>
                      </a:r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</a:t>
                      </a:r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brigada</a:t>
                      </a:r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</a:t>
                      </a:r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Realização</a:t>
                      </a:r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diária</a:t>
                      </a:r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</a:t>
                      </a:r>
                      <a:r>
                        <a:rPr lang="en-US" sz="16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brigada</a:t>
                      </a:r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(26 </a:t>
                      </a:r>
                      <a:r>
                        <a:rPr lang="en-US" sz="16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dias</a:t>
                      </a:r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Esforço</a:t>
                      </a:r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adicional</a:t>
                      </a:r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diário</a:t>
                      </a:r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</a:t>
                      </a:r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brigada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6278095"/>
                  </a:ext>
                </a:extLst>
              </a:tr>
              <a:tr h="2306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Maputo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388 439 </a:t>
                      </a:r>
                      <a:endParaRPr lang="en-M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1 982 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104 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6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37 </a:t>
                      </a:r>
                      <a:endParaRPr lang="en-MZ" sz="16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9347160"/>
                  </a:ext>
                </a:extLst>
              </a:tr>
              <a:tr h="2306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P. Maputo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704 855 </a:t>
                      </a:r>
                      <a:endParaRPr lang="en-M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1 723 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91 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6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36 </a:t>
                      </a:r>
                      <a:endParaRPr lang="en-MZ" sz="16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4734360"/>
                  </a:ext>
                </a:extLst>
              </a:tr>
              <a:tr h="2306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Gaza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218 335 </a:t>
                      </a:r>
                      <a:endParaRPr lang="en-M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714 </a:t>
                      </a:r>
                      <a:endParaRPr lang="en-M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38 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0 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826424"/>
                  </a:ext>
                </a:extLst>
              </a:tr>
              <a:tr h="2306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Inhambane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267 368 </a:t>
                      </a:r>
                      <a:endParaRPr lang="en-M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1 128 </a:t>
                      </a:r>
                      <a:endParaRPr lang="en-M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59 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17 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437867"/>
                  </a:ext>
                </a:extLst>
              </a:tr>
              <a:tr h="2306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Sofala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516 261 </a:t>
                      </a:r>
                      <a:endParaRPr lang="en-M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2 188 </a:t>
                      </a:r>
                      <a:endParaRPr lang="en-M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115 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600" u="none" strike="noStrike" dirty="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46 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5832036"/>
                  </a:ext>
                </a:extLst>
              </a:tr>
              <a:tr h="2306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Manica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320 040 </a:t>
                      </a:r>
                      <a:endParaRPr lang="en-M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1 265 </a:t>
                      </a:r>
                      <a:endParaRPr lang="en-M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67 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4 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763037"/>
                  </a:ext>
                </a:extLst>
              </a:tr>
              <a:tr h="2306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Tete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506 827 </a:t>
                      </a:r>
                      <a:endParaRPr lang="en-M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1 695 </a:t>
                      </a:r>
                      <a:endParaRPr lang="en-M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89 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600" u="none" strike="noStrike" dirty="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44 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518569"/>
                  </a:ext>
                </a:extLst>
              </a:tr>
              <a:tr h="2306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Zambezia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768 481 </a:t>
                      </a:r>
                      <a:endParaRPr lang="en-M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1 847 </a:t>
                      </a:r>
                      <a:endParaRPr lang="en-M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97 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600" u="none" strike="noStrike" dirty="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36 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0165220"/>
                  </a:ext>
                </a:extLst>
              </a:tr>
              <a:tr h="2306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Nampula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792 670 </a:t>
                      </a:r>
                      <a:endParaRPr lang="en-M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2 137 </a:t>
                      </a:r>
                      <a:endParaRPr lang="en-M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112 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600" u="none" strike="noStrike" dirty="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42 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717440"/>
                  </a:ext>
                </a:extLst>
              </a:tr>
              <a:tr h="2306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Delgado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298 699 </a:t>
                      </a:r>
                      <a:endParaRPr lang="en-M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1 234 </a:t>
                      </a:r>
                      <a:endParaRPr lang="en-M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65 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(5)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6645140"/>
                  </a:ext>
                </a:extLst>
              </a:tr>
              <a:tr h="2306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Niassa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436 536 </a:t>
                      </a:r>
                      <a:endParaRPr lang="en-M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1 923 </a:t>
                      </a:r>
                      <a:endParaRPr lang="en-M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101 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600" u="none" strike="noStrike" dirty="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60 </a:t>
                      </a:r>
                      <a:endParaRPr lang="en-MZ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7892730"/>
                  </a:ext>
                </a:extLst>
              </a:tr>
              <a:tr h="2306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5 218 511 </a:t>
                      </a:r>
                      <a:endParaRPr lang="en-M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1 635 </a:t>
                      </a:r>
                      <a:endParaRPr lang="en-M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Z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86 </a:t>
                      </a:r>
                      <a:endParaRPr lang="en-M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Z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</a:t>
                      </a:r>
                      <a:endParaRPr lang="en-M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4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Z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29 </a:t>
                      </a:r>
                      <a:endParaRPr lang="en-M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2126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86851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{8E230EA5-DF1E-2A4F-B5E3-74536AAE8EC2}tf10001070</Template>
  <TotalTime>8550</TotalTime>
  <Words>1260</Words>
  <Application>Microsoft Macintosh PowerPoint</Application>
  <PresentationFormat>On-screen Show (4:3)</PresentationFormat>
  <Paragraphs>444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American Typewriter</vt:lpstr>
      <vt:lpstr>Arial</vt:lpstr>
      <vt:lpstr>Calibri</vt:lpstr>
      <vt:lpstr>Rockwell</vt:lpstr>
      <vt:lpstr>Rockwell Condensed</vt:lpstr>
      <vt:lpstr>Rockwell Extra Bold</vt:lpstr>
      <vt:lpstr>Wingdings</vt:lpstr>
      <vt:lpstr>Wood Type</vt:lpstr>
      <vt:lpstr> 26 dias de recenseamento eleitoral 2023:   uma primeira leitura  dos números</vt:lpstr>
      <vt:lpstr>Nível de realização nacional e provincial</vt:lpstr>
      <vt:lpstr>Nível de realização nacional e provincial</vt:lpstr>
      <vt:lpstr>Considerações iniciais</vt:lpstr>
      <vt:lpstr>evolução de 10 para 17 para 26</vt:lpstr>
      <vt:lpstr>evolução de 10 para 17 para 26</vt:lpstr>
      <vt:lpstr>Análise da evolução do recenseamento </vt:lpstr>
      <vt:lpstr>Desempenho médio por brigada por provincia</vt:lpstr>
      <vt:lpstr>Os próximos 19 dias (16 Maio – 3 Junho)</vt:lpstr>
      <vt:lpstr>OBRIGADO!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ESTUDO SOBRE A INTRODUÇÃO DE UM CÓDIGO ELEITORAL EM MOÇAMBIQUE</dc:title>
  <dc:creator>User</dc:creator>
  <cp:lastModifiedBy>Miguel de Brito</cp:lastModifiedBy>
  <cp:revision>385</cp:revision>
  <dcterms:created xsi:type="dcterms:W3CDTF">2016-04-08T05:01:54Z</dcterms:created>
  <dcterms:modified xsi:type="dcterms:W3CDTF">2023-05-21T12:35:34Z</dcterms:modified>
</cp:coreProperties>
</file>